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64" r:id="rId4"/>
    <p:sldId id="265" r:id="rId5"/>
    <p:sldId id="266" r:id="rId6"/>
    <p:sldId id="267" r:id="rId7"/>
    <p:sldId id="269" r:id="rId8"/>
    <p:sldId id="268" r:id="rId9"/>
    <p:sldId id="270" r:id="rId10"/>
    <p:sldId id="282" r:id="rId11"/>
    <p:sldId id="283" r:id="rId12"/>
    <p:sldId id="284" r:id="rId13"/>
    <p:sldId id="285" r:id="rId14"/>
    <p:sldId id="271" r:id="rId15"/>
    <p:sldId id="274" r:id="rId16"/>
    <p:sldId id="273" r:id="rId17"/>
    <p:sldId id="272" r:id="rId18"/>
    <p:sldId id="275" r:id="rId19"/>
    <p:sldId id="276" r:id="rId20"/>
    <p:sldId id="277" r:id="rId21"/>
    <p:sldId id="278" r:id="rId22"/>
    <p:sldId id="286" r:id="rId23"/>
    <p:sldId id="280" r:id="rId24"/>
    <p:sldId id="281" r:id="rId25"/>
    <p:sldId id="261" r:id="rId26"/>
  </p:sldIdLst>
  <p:sldSz cx="9144000" cy="5143500" type="screen16x9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91C"/>
    <a:srgbClr val="E81A1C"/>
    <a:srgbClr val="DA29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7" autoAdjust="0"/>
  </p:normalViewPr>
  <p:slideViewPr>
    <p:cSldViewPr>
      <p:cViewPr varScale="1">
        <p:scale>
          <a:sx n="118" d="100"/>
          <a:sy n="118" d="100"/>
        </p:scale>
        <p:origin x="470" y="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6A75B-E977-AD48-81ED-6E4E8E345AB3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599F9-C382-8547-A9B9-3E60B7640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294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6A0A6-E529-4B0D-8D55-D6FE67A2FE84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32089-C4ED-4AD8-B775-86BFA05D4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8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7740"/>
            <a:ext cx="2786197" cy="1277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7" y="227741"/>
            <a:ext cx="2975503" cy="1433201"/>
          </a:xfrm>
          <a:prstGeom prst="rect">
            <a:avLst/>
          </a:prstGeom>
        </p:spPr>
      </p:pic>
      <p:sp>
        <p:nvSpPr>
          <p:cNvPr id="10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4800" y="2952750"/>
            <a:ext cx="3948113" cy="2057400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04801" y="1809750"/>
            <a:ext cx="3947615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257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 sz="2800"/>
            </a:lvl1pPr>
            <a:lvl2pPr marL="731520" indent="-274320">
              <a:spcBef>
                <a:spcPts val="0"/>
              </a:spcBef>
              <a:defRPr sz="2600"/>
            </a:lvl2pPr>
            <a:lvl3pPr>
              <a:spcBef>
                <a:spcPts val="600"/>
              </a:spcBef>
              <a:defRPr sz="2400"/>
            </a:lvl3pPr>
            <a:lvl4pPr>
              <a:spcBef>
                <a:spcPts val="600"/>
              </a:spcBef>
              <a:defRPr sz="2000"/>
            </a:lvl4pPr>
            <a:lvl5pPr>
              <a:spcBef>
                <a:spcPts val="600"/>
              </a:spcBef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Quang D. Truong, 2019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474345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COMPANY CONFIDENTIAL ©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4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715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715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Quang D. Truong, 2019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474345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COMPANY CONFIDENTIAL ©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84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1550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51372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971550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51372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Quang D. Truong, 2019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3"/>
          </p:nvPr>
        </p:nvSpPr>
        <p:spPr>
          <a:xfrm>
            <a:off x="228600" y="474345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COMPANY CONFIDENTIAL ©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8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Quang D. Truong, 2019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474345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COMPANY CONFIDENTIAL ©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6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to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71550"/>
            <a:ext cx="4953000" cy="1714500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 userDrawn="1"/>
        </p:nvSpPr>
        <p:spPr>
          <a:xfrm>
            <a:off x="381000" y="2800350"/>
            <a:ext cx="4953000" cy="2286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rgbClr val="DA291C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dirty="0" smtClean="0"/>
              <a:t>Subtitle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6199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4953000" cy="1714500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4800" y="2952750"/>
            <a:ext cx="3948113" cy="20574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3113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259318"/>
            <a:ext cx="5143500" cy="2171700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sz="2400" b="1" dirty="0"/>
              <a:t>Contact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b="1" dirty="0">
                <a:solidFill>
                  <a:schemeClr val="tx1"/>
                </a:solidFill>
              </a:rPr>
              <a:t>Insert name</a:t>
            </a:r>
            <a:br>
              <a:rPr lang="en-US" sz="1800" b="1" dirty="0">
                <a:solidFill>
                  <a:schemeClr val="tx1"/>
                </a:solidFill>
              </a:rPr>
            </a:br>
            <a:r>
              <a:rPr lang="en-US" sz="1800" i="1" dirty="0">
                <a:solidFill>
                  <a:schemeClr val="tx1"/>
                </a:solidFill>
              </a:rPr>
              <a:t>Title</a:t>
            </a:r>
            <a:r>
              <a:rPr lang="en-US" sz="1800" dirty="0">
                <a:solidFill>
                  <a:schemeClr val="tx1"/>
                </a:solidFill>
              </a:rPr>
              <a:t/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first_last@abtassoc.com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+1 xxx-xxx-</a:t>
            </a:r>
            <a:r>
              <a:rPr lang="en-US" sz="1800" dirty="0" err="1">
                <a:solidFill>
                  <a:schemeClr val="tx1"/>
                </a:solidFill>
              </a:rPr>
              <a:t>xxxx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59" y="2985016"/>
            <a:ext cx="2514604" cy="1211201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52400" y="4368079"/>
            <a:ext cx="2400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DA29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abtassociates.com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279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emf"/><Relationship Id="rId5" Type="http://schemas.openxmlformats.org/officeDocument/2006/relationships/image" Target="../media/image4.png"/><Relationship Id="rId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715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600" y="474345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COMPANY CONFIDENTIAL © 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800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14300"/>
            <a:ext cx="82296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568440" y="4736306"/>
            <a:ext cx="23469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Quang D. Truong, 2019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71"/>
          <a:stretch/>
        </p:blipFill>
        <p:spPr>
          <a:xfrm>
            <a:off x="6477000" y="-19050"/>
            <a:ext cx="2840180" cy="762000"/>
          </a:xfrm>
          <a:prstGeom prst="rect">
            <a:avLst/>
          </a:prstGeom>
        </p:spPr>
      </p:pic>
    </p:spTree>
    <p:custDataLst>
      <p:tags r:id="rId8"/>
    </p:custDataLst>
    <p:extLst>
      <p:ext uri="{BB962C8B-B14F-4D97-AF65-F5344CB8AC3E}">
        <p14:creationId xmlns:p14="http://schemas.microsoft.com/office/powerpoint/2010/main" val="355743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67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DA291C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88" b="19766"/>
          <a:stretch/>
        </p:blipFill>
        <p:spPr>
          <a:xfrm>
            <a:off x="4648200" y="1070145"/>
            <a:ext cx="4519911" cy="4080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18" r="42857"/>
          <a:stretch/>
        </p:blipFill>
        <p:spPr>
          <a:xfrm>
            <a:off x="7543800" y="0"/>
            <a:ext cx="1600200" cy="15621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5715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custDataLst>
      <p:tags r:id="rId4"/>
    </p:custDataLst>
    <p:extLst>
      <p:ext uri="{BB962C8B-B14F-4D97-AF65-F5344CB8AC3E}">
        <p14:creationId xmlns:p14="http://schemas.microsoft.com/office/powerpoint/2010/main" val="36554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DA291C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qdtruong/" TargetMode="Externa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Quang D. Truong</a:t>
            </a:r>
          </a:p>
          <a:p>
            <a:r>
              <a:rPr lang="en-US" dirty="0" smtClean="0"/>
              <a:t>IDD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Data Science techniques to Automate Report Generation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3" b="13266"/>
          <a:stretch/>
        </p:blipFill>
        <p:spPr>
          <a:xfrm>
            <a:off x="5070214" y="-61247"/>
            <a:ext cx="3575572" cy="3646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616155"/>
            <a:ext cx="3962400" cy="15273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73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 for patterns in the data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42" y="971550"/>
            <a:ext cx="4822515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0" y="1243925"/>
            <a:ext cx="1371600" cy="266700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36400" y="1243925"/>
            <a:ext cx="533400" cy="2667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80300" y="135255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TOC/</a:t>
            </a:r>
          </a:p>
          <a:p>
            <a:r>
              <a:rPr lang="en-US" sz="800" dirty="0" smtClean="0"/>
              <a:t>Acronyms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4191000" y="1347977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Main Body</a:t>
            </a:r>
            <a:endParaRPr lang="en-US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155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 for patterns in the data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42" y="971550"/>
            <a:ext cx="4822515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0" y="1243925"/>
            <a:ext cx="1371600" cy="266700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36400" y="1243925"/>
            <a:ext cx="533400" cy="2667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43200" y="1243925"/>
            <a:ext cx="304800" cy="2667000"/>
          </a:xfrm>
          <a:prstGeom prst="rect">
            <a:avLst/>
          </a:prstGeom>
          <a:solidFill>
            <a:schemeClr val="accent3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21800" y="1243925"/>
            <a:ext cx="1331400" cy="2667000"/>
          </a:xfrm>
          <a:prstGeom prst="rect">
            <a:avLst/>
          </a:prstGeom>
          <a:solidFill>
            <a:schemeClr val="accent3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90800" y="135255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Preamble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3180300" y="135255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TOC/</a:t>
            </a:r>
          </a:p>
          <a:p>
            <a:r>
              <a:rPr lang="en-US" sz="800" dirty="0" smtClean="0"/>
              <a:t>Acronyms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91000" y="1347977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Main Body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5514600" y="1347977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Appendices</a:t>
            </a:r>
            <a:endParaRPr lang="en-US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56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 for patterns in the data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42" y="971550"/>
            <a:ext cx="4822515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0" y="1243925"/>
            <a:ext cx="1371600" cy="266700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36400" y="1243925"/>
            <a:ext cx="533400" cy="2667000"/>
          </a:xfrm>
          <a:prstGeom prst="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43200" y="1243925"/>
            <a:ext cx="304800" cy="2667000"/>
          </a:xfrm>
          <a:prstGeom prst="rect">
            <a:avLst/>
          </a:prstGeom>
          <a:solidFill>
            <a:schemeClr val="accent3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21800" y="1243925"/>
            <a:ext cx="1331400" cy="2667000"/>
          </a:xfrm>
          <a:prstGeom prst="rect">
            <a:avLst/>
          </a:prstGeom>
          <a:solidFill>
            <a:schemeClr val="accent3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19800" y="2724150"/>
            <a:ext cx="533400" cy="1186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90800" y="1352550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Preamble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3180300" y="1352550"/>
            <a:ext cx="60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TOC/</a:t>
            </a:r>
          </a:p>
          <a:p>
            <a:r>
              <a:rPr lang="en-US" sz="800" dirty="0" smtClean="0"/>
              <a:t>Acronyms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4191000" y="1347977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Main Body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5514600" y="1347977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Appendices</a:t>
            </a:r>
            <a:endParaRPr lang="en-US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4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Make other covariates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4" y="971550"/>
            <a:ext cx="4969126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715000" y="971551"/>
            <a:ext cx="3276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31520" indent="-27432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–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extent:</a:t>
            </a:r>
            <a:r>
              <a:rPr lang="en-US" dirty="0" smtClean="0"/>
              <a:t> how far along is the paragraph within the document.</a:t>
            </a:r>
          </a:p>
          <a:p>
            <a:r>
              <a:rPr lang="en-US" b="1" dirty="0"/>
              <a:t>l</a:t>
            </a:r>
            <a:r>
              <a:rPr lang="en-US" b="1" dirty="0" smtClean="0"/>
              <a:t>ength:</a:t>
            </a:r>
            <a:r>
              <a:rPr lang="en-US" dirty="0" smtClean="0"/>
              <a:t> how many characters in the paragraph</a:t>
            </a:r>
          </a:p>
          <a:p>
            <a:r>
              <a:rPr lang="en-US" b="1" dirty="0" err="1"/>
              <a:t>a</a:t>
            </a:r>
            <a:r>
              <a:rPr lang="en-US" b="1" dirty="0" err="1" smtClean="0"/>
              <a:t>fterbreak</a:t>
            </a:r>
            <a:r>
              <a:rPr lang="en-US" b="1" dirty="0" smtClean="0"/>
              <a:t>:</a:t>
            </a:r>
            <a:r>
              <a:rPr lang="en-US" dirty="0" smtClean="0"/>
              <a:t> does the paragraph appear after a blank line?</a:t>
            </a:r>
          </a:p>
          <a:p>
            <a:r>
              <a:rPr lang="en-US" b="1" dirty="0" err="1" smtClean="0"/>
              <a:t>fontname</a:t>
            </a:r>
            <a:r>
              <a:rPr lang="en-US" b="1" dirty="0" smtClean="0"/>
              <a:t>:</a:t>
            </a:r>
            <a:r>
              <a:rPr lang="en-US" dirty="0" smtClean="0"/>
              <a:t> name of font</a:t>
            </a:r>
          </a:p>
          <a:p>
            <a:r>
              <a:rPr lang="en-US" b="1" dirty="0" err="1"/>
              <a:t>f</a:t>
            </a:r>
            <a:r>
              <a:rPr lang="en-US" b="1" dirty="0" err="1" smtClean="0"/>
              <a:t>ontsize</a:t>
            </a:r>
            <a:r>
              <a:rPr lang="en-US" b="1" dirty="0" smtClean="0"/>
              <a:t>:</a:t>
            </a:r>
            <a:r>
              <a:rPr lang="en-US" dirty="0" smtClean="0"/>
              <a:t> size of font</a:t>
            </a:r>
          </a:p>
          <a:p>
            <a:r>
              <a:rPr lang="en-US" b="1" dirty="0"/>
              <a:t>h</a:t>
            </a:r>
            <a:r>
              <a:rPr lang="en-US" b="1" dirty="0" smtClean="0"/>
              <a:t>eadings:</a:t>
            </a:r>
            <a:r>
              <a:rPr lang="en-US" dirty="0" smtClean="0"/>
              <a:t> whether the paragraph had a formatted heading.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322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output table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Essentially for this document, I defined the section breaks I wanted based on Heading1 and Heading2. </a:t>
            </a:r>
          </a:p>
          <a:p>
            <a:r>
              <a:rPr lang="en-US" dirty="0" smtClean="0"/>
              <a:t>I concatenated all the text BETWEEN each section break and output it into a table with 13 records (i.e. one for each heading)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86723"/>
            <a:ext cx="4038600" cy="23637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Generate example document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python-</a:t>
            </a:r>
            <a:r>
              <a:rPr lang="en-US" dirty="0" err="1" smtClean="0"/>
              <a:t>docx</a:t>
            </a:r>
            <a:r>
              <a:rPr lang="en-US" dirty="0" smtClean="0"/>
              <a:t> can output text as well</a:t>
            </a:r>
          </a:p>
          <a:p>
            <a:r>
              <a:rPr lang="en-US" dirty="0" smtClean="0"/>
              <a:t>This report has all the data from the output table.</a:t>
            </a:r>
          </a:p>
          <a:p>
            <a:r>
              <a:rPr lang="en-US" dirty="0" smtClean="0"/>
              <a:t>You can add pictures, charts, etc.</a:t>
            </a:r>
          </a:p>
          <a:p>
            <a:r>
              <a:rPr lang="en-US" dirty="0" smtClean="0"/>
              <a:t>Similar to </a:t>
            </a:r>
            <a:r>
              <a:rPr lang="en-US" dirty="0" err="1" smtClean="0"/>
              <a:t>LaTeX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48128"/>
            <a:ext cx="4038600" cy="204091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06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Predictive Analytics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Not all documents are formatted in the same way</a:t>
            </a:r>
            <a:endParaRPr lang="en-US" dirty="0"/>
          </a:p>
          <a:p>
            <a:pPr lvl="1"/>
            <a:r>
              <a:rPr lang="en-US" dirty="0" smtClean="0"/>
              <a:t>Predictive analytics (and a big enough data base) will allow us to reliably predict how to break a variety of documents into the sections we want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373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Manually tell Python which sections we want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02021"/>
            <a:ext cx="4038600" cy="25331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51200" y="1200150"/>
            <a:ext cx="5334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585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regression: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Run the regression</a:t>
            </a:r>
          </a:p>
          <a:p>
            <a:pPr lvl="1"/>
            <a:r>
              <a:rPr lang="en-US" dirty="0" smtClean="0"/>
              <a:t>Choose x variables, choose y variable</a:t>
            </a:r>
          </a:p>
          <a:p>
            <a:pPr lvl="1"/>
            <a:r>
              <a:rPr lang="en-US" dirty="0" smtClean="0"/>
              <a:t>Split the data into training and test sets</a:t>
            </a:r>
          </a:p>
          <a:p>
            <a:pPr lvl="1"/>
            <a:r>
              <a:rPr lang="en-US" dirty="0" smtClean="0"/>
              <a:t>Fit the model</a:t>
            </a:r>
          </a:p>
          <a:p>
            <a:pPr lvl="1"/>
            <a:r>
              <a:rPr lang="en-US" dirty="0" smtClean="0"/>
              <a:t>Use the fitted model to predict on test set</a:t>
            </a:r>
          </a:p>
          <a:p>
            <a:pPr lvl="1"/>
            <a:r>
              <a:rPr lang="en-US" dirty="0" smtClean="0"/>
              <a:t>See accuracy</a:t>
            </a:r>
          </a:p>
          <a:p>
            <a:r>
              <a:rPr lang="en-US" dirty="0" smtClean="0"/>
              <a:t>First basic regression, then an “enhanced” regression that applies weighting to get a better prediction.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7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regression: results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Accuracy: .9897435897435898</a:t>
            </a:r>
          </a:p>
          <a:p>
            <a:r>
              <a:rPr lang="en-US" dirty="0" smtClean="0"/>
              <a:t>AUC: .71</a:t>
            </a:r>
          </a:p>
          <a:p>
            <a:r>
              <a:rPr lang="en-US" dirty="0" smtClean="0"/>
              <a:t>Confusion matrix:</a:t>
            </a:r>
          </a:p>
          <a:p>
            <a:pPr marL="0" indent="0">
              <a:buNone/>
            </a:pPr>
            <a:r>
              <a:rPr lang="en-US" dirty="0"/>
              <a:t>[[193   0]</a:t>
            </a:r>
          </a:p>
          <a:p>
            <a:pPr marL="0" indent="0">
              <a:buNone/>
            </a:pPr>
            <a:r>
              <a:rPr lang="en-US" dirty="0" smtClean="0"/>
              <a:t>[  </a:t>
            </a:r>
            <a:r>
              <a:rPr lang="en-US" dirty="0"/>
              <a:t>2   0]]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Enhanced model</a:t>
            </a:r>
          </a:p>
          <a:p>
            <a:r>
              <a:rPr lang="en-US" dirty="0"/>
              <a:t>Accuracy: </a:t>
            </a:r>
            <a:r>
              <a:rPr lang="en-US" dirty="0" smtClean="0"/>
              <a:t>1.00</a:t>
            </a:r>
            <a:endParaRPr lang="en-US" dirty="0"/>
          </a:p>
          <a:p>
            <a:r>
              <a:rPr lang="en-US" dirty="0"/>
              <a:t>AUC: </a:t>
            </a:r>
            <a:r>
              <a:rPr lang="en-US" dirty="0" smtClean="0"/>
              <a:t>1.00</a:t>
            </a:r>
            <a:endParaRPr lang="en-US" dirty="0"/>
          </a:p>
          <a:p>
            <a:r>
              <a:rPr lang="en-US" dirty="0"/>
              <a:t>Confusion matrix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[[193   0]</a:t>
            </a:r>
          </a:p>
          <a:p>
            <a:pPr marL="0" indent="0">
              <a:buNone/>
            </a:pPr>
            <a:r>
              <a:rPr lang="en-US" dirty="0" smtClean="0"/>
              <a:t> [  0   2]]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4273"/>
            <a:ext cx="4038600" cy="29086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489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Problem: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If you work for IDD, </a:t>
            </a:r>
            <a:r>
              <a:rPr lang="en-US" dirty="0" smtClean="0"/>
              <a:t>a common problem is having to manage many different client types:</a:t>
            </a:r>
            <a:endParaRPr lang="en-US" dirty="0" smtClean="0"/>
          </a:p>
          <a:p>
            <a:pPr lvl="1"/>
            <a:r>
              <a:rPr lang="en-US" dirty="0" smtClean="0"/>
              <a:t>COR</a:t>
            </a:r>
          </a:p>
          <a:p>
            <a:pPr lvl="1"/>
            <a:r>
              <a:rPr lang="en-US" dirty="0" smtClean="0"/>
              <a:t>In-country USAID Mission</a:t>
            </a:r>
          </a:p>
          <a:p>
            <a:pPr lvl="1"/>
            <a:r>
              <a:rPr lang="en-US" dirty="0" smtClean="0"/>
              <a:t>Ministry of Health or in-country counterparts</a:t>
            </a:r>
          </a:p>
          <a:p>
            <a:pPr lvl="1"/>
            <a:r>
              <a:rPr lang="en-US" dirty="0" smtClean="0"/>
              <a:t>Other partners or donors</a:t>
            </a:r>
          </a:p>
          <a:p>
            <a:r>
              <a:rPr lang="en-US" dirty="0" smtClean="0"/>
              <a:t>Each client wants reports. All the reports essentially have the same information, but </a:t>
            </a:r>
            <a:r>
              <a:rPr lang="en-US" dirty="0" smtClean="0"/>
              <a:t>the data</a:t>
            </a:r>
            <a:r>
              <a:rPr lang="en-US" dirty="0" smtClean="0"/>
              <a:t> </a:t>
            </a:r>
            <a:r>
              <a:rPr lang="en-US" dirty="0" smtClean="0"/>
              <a:t>needs to be presented in different ways. This costs </a:t>
            </a:r>
            <a:r>
              <a:rPr lang="en-US" dirty="0" smtClean="0"/>
              <a:t>a lot of time.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06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regression: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Will it work on other documents?</a:t>
            </a:r>
          </a:p>
          <a:p>
            <a:r>
              <a:rPr lang="en-US" dirty="0" smtClean="0"/>
              <a:t>We will look at a completely different document type (HFG Quarterly report)</a:t>
            </a:r>
          </a:p>
          <a:p>
            <a:r>
              <a:rPr lang="en-US" dirty="0" smtClean="0"/>
              <a:t>Use the SAME model, but predict section breaks for this document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17875"/>
            <a:ext cx="4038600" cy="19014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450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regression: results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Enhanced model</a:t>
            </a:r>
          </a:p>
          <a:p>
            <a:r>
              <a:rPr lang="en-US" dirty="0"/>
              <a:t>Accuracy: </a:t>
            </a:r>
            <a:r>
              <a:rPr lang="en-US" dirty="0" smtClean="0"/>
              <a:t>0.96491228070175438</a:t>
            </a:r>
            <a:endParaRPr lang="en-US" dirty="0"/>
          </a:p>
          <a:p>
            <a:r>
              <a:rPr lang="en-US" dirty="0"/>
              <a:t>AUC: </a:t>
            </a:r>
            <a:r>
              <a:rPr lang="en-US" dirty="0" smtClean="0"/>
              <a:t>.6</a:t>
            </a:r>
            <a:endParaRPr lang="en-US" dirty="0"/>
          </a:p>
          <a:p>
            <a:r>
              <a:rPr lang="en-US" dirty="0"/>
              <a:t>Confusion matrix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[[164   1]</a:t>
            </a:r>
          </a:p>
          <a:p>
            <a:pPr marL="0" indent="0">
              <a:buNone/>
            </a:pPr>
            <a:r>
              <a:rPr lang="en-US" dirty="0"/>
              <a:t> [  5   1]]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14273"/>
            <a:ext cx="4038600" cy="2908629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028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Improve the predictive model:</a:t>
            </a:r>
          </a:p>
          <a:p>
            <a:pPr lvl="1"/>
            <a:r>
              <a:rPr lang="en-US" dirty="0" smtClean="0"/>
              <a:t>I used a very </a:t>
            </a:r>
            <a:r>
              <a:rPr lang="en-US" dirty="0" smtClean="0"/>
              <a:t>small data </a:t>
            </a:r>
            <a:r>
              <a:rPr lang="en-US" dirty="0" smtClean="0"/>
              <a:t>set, which led to the model overfitting </a:t>
            </a:r>
            <a:r>
              <a:rPr lang="en-US" dirty="0" smtClean="0"/>
              <a:t>the first data source (likely weighting the “Headings” covariates too heavily)</a:t>
            </a:r>
          </a:p>
          <a:p>
            <a:pPr lvl="1"/>
            <a:r>
              <a:rPr lang="en-US" dirty="0" smtClean="0"/>
              <a:t>Font-size covariate was not working properly</a:t>
            </a:r>
          </a:p>
          <a:p>
            <a:pPr lvl="1"/>
            <a:r>
              <a:rPr lang="en-US" dirty="0" smtClean="0"/>
              <a:t>Model itself can be improved (interaction terms)</a:t>
            </a:r>
          </a:p>
          <a:p>
            <a:pPr lvl="1"/>
            <a:r>
              <a:rPr lang="en-US" dirty="0" smtClean="0"/>
              <a:t>Decision tree may make more sense for this case</a:t>
            </a:r>
          </a:p>
          <a:p>
            <a:pPr lvl="1"/>
            <a:r>
              <a:rPr lang="en-US" dirty="0" smtClean="0"/>
              <a:t>Use more similar document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115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Takeaways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971551"/>
            <a:ext cx="8229600" cy="379571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/>
              <a:t>is just one application though. </a:t>
            </a:r>
            <a:r>
              <a:rPr lang="en-US" dirty="0" smtClean="0"/>
              <a:t>Analysis </a:t>
            </a:r>
            <a:r>
              <a:rPr lang="en-US" dirty="0"/>
              <a:t>of word documents at Abt has a lot of great applications:</a:t>
            </a:r>
          </a:p>
          <a:p>
            <a:r>
              <a:rPr lang="en-US" dirty="0"/>
              <a:t>Do a sentiment analysis on a bunch of documents within a single project and find out what went well/what did not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Searching </a:t>
            </a:r>
            <a:r>
              <a:rPr lang="en-US" dirty="0"/>
              <a:t>within a document for skillsets and then using a match algorithm to match that against Abt </a:t>
            </a:r>
            <a:r>
              <a:rPr lang="en-US" dirty="0" smtClean="0"/>
              <a:t>employees.</a:t>
            </a:r>
          </a:p>
          <a:p>
            <a:r>
              <a:rPr lang="en-US" dirty="0" smtClean="0"/>
              <a:t>Create </a:t>
            </a:r>
            <a:r>
              <a:rPr lang="en-US" dirty="0"/>
              <a:t>a crawler to search </a:t>
            </a:r>
            <a:r>
              <a:rPr lang="en-US" dirty="0" err="1"/>
              <a:t>Abt's</a:t>
            </a:r>
            <a:r>
              <a:rPr lang="en-US" dirty="0"/>
              <a:t> H: drive directories to find patterns (</a:t>
            </a:r>
            <a:r>
              <a:rPr lang="en-US" dirty="0" smtClean="0"/>
              <a:t>i.e. </a:t>
            </a:r>
            <a:r>
              <a:rPr lang="en-US" dirty="0"/>
              <a:t>are we balanced in the sectors we </a:t>
            </a:r>
            <a:r>
              <a:rPr lang="en-US" dirty="0" smtClean="0"/>
              <a:t>put in proposals </a:t>
            </a:r>
            <a:r>
              <a:rPr lang="en-US" dirty="0"/>
              <a:t>for</a:t>
            </a:r>
            <a:r>
              <a:rPr lang="en-US" dirty="0" smtClean="0"/>
              <a:t>? Are there other types of projects that better fit our skills/capabilities?)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</a:t>
            </a:r>
            <a:r>
              <a:rPr lang="en-US" dirty="0" smtClean="0"/>
              <a:t>ig </a:t>
            </a:r>
            <a:r>
              <a:rPr lang="en-US" dirty="0"/>
              <a:t>benefit is that it's not </a:t>
            </a:r>
            <a:r>
              <a:rPr lang="en-US" dirty="0" smtClean="0"/>
              <a:t>“pre-cleaning heavy”. Also, since </a:t>
            </a:r>
            <a:r>
              <a:rPr lang="en-US" dirty="0"/>
              <a:t>it's our reports, don't need approval from </a:t>
            </a:r>
            <a:r>
              <a:rPr lang="en-US" dirty="0" smtClean="0"/>
              <a:t>clients to </a:t>
            </a:r>
            <a:r>
              <a:rPr lang="en-US" dirty="0"/>
              <a:t>use </a:t>
            </a:r>
            <a:r>
              <a:rPr lang="en-US" dirty="0" smtClean="0"/>
              <a:t>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49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</a:pPr>
            <a:r>
              <a:rPr lang="en-US" sz="2400" b="1" dirty="0"/>
              <a:t>Contact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b="1" dirty="0" smtClean="0">
                <a:solidFill>
                  <a:schemeClr val="tx1"/>
                </a:solidFill>
              </a:rPr>
              <a:t>Quang D. Truong</a:t>
            </a:r>
            <a:br>
              <a:rPr lang="en-US" sz="1800" b="1" dirty="0" smtClean="0">
                <a:solidFill>
                  <a:schemeClr val="tx1"/>
                </a:solidFill>
              </a:rPr>
            </a:br>
            <a:r>
              <a:rPr lang="en-US" sz="1800" i="1" dirty="0" smtClean="0">
                <a:solidFill>
                  <a:schemeClr val="tx1"/>
                </a:solidFill>
              </a:rPr>
              <a:t>Sr. Analyst, IDD</a:t>
            </a:r>
            <a:br>
              <a:rPr lang="en-US" sz="1800" i="1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Quang_Truong@abtassoc.com</a:t>
            </a:r>
            <a:r>
              <a:rPr lang="en-US" sz="1800" dirty="0">
                <a:solidFill>
                  <a:schemeClr val="tx1"/>
                </a:solidFill>
              </a:rPr>
              <a:t/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600" dirty="0">
                <a:hlinkClick r:id="rId3"/>
              </a:rPr>
              <a:t>https://www.linkedin.com/in/qdtruong/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850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Solutions: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Bad</a:t>
            </a:r>
            <a:r>
              <a:rPr lang="en-US" dirty="0" smtClean="0"/>
              <a:t> solution: Redo </a:t>
            </a:r>
            <a:r>
              <a:rPr lang="en-US" dirty="0" smtClean="0"/>
              <a:t>the same report multiple times</a:t>
            </a:r>
          </a:p>
          <a:p>
            <a:r>
              <a:rPr lang="en-US" dirty="0" smtClean="0"/>
              <a:t>Better solution: Manually </a:t>
            </a:r>
            <a:r>
              <a:rPr lang="en-US" dirty="0" smtClean="0"/>
              <a:t>enter the essential information into a tool, which then generates the report</a:t>
            </a:r>
          </a:p>
          <a:p>
            <a:r>
              <a:rPr lang="en-US" dirty="0" smtClean="0"/>
              <a:t>Best solution: Use </a:t>
            </a:r>
            <a:r>
              <a:rPr lang="en-US" dirty="0"/>
              <a:t>data science techniques to automatically generate reports based on </a:t>
            </a:r>
            <a:r>
              <a:rPr lang="en-US" dirty="0" smtClean="0"/>
              <a:t>existing </a:t>
            </a:r>
            <a:r>
              <a:rPr lang="en-US" dirty="0"/>
              <a:t>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788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Overview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Today, I will show you my process for creating this report generation tool:</a:t>
            </a:r>
          </a:p>
          <a:p>
            <a:pPr marL="902970" lvl="1" indent="-514350">
              <a:buFont typeface="+mj-lt"/>
              <a:buAutoNum type="arabicPeriod"/>
            </a:pPr>
            <a:r>
              <a:rPr lang="en-US" dirty="0" smtClean="0"/>
              <a:t>Import </a:t>
            </a:r>
            <a:r>
              <a:rPr lang="en-US" dirty="0" smtClean="0"/>
              <a:t>the document into Python using python-</a:t>
            </a:r>
            <a:r>
              <a:rPr lang="en-US" dirty="0" err="1" smtClean="0"/>
              <a:t>docx</a:t>
            </a:r>
            <a:r>
              <a:rPr lang="en-US" dirty="0" smtClean="0"/>
              <a:t> library</a:t>
            </a:r>
          </a:p>
          <a:p>
            <a:pPr marL="902970" lvl="1" indent="-514350">
              <a:buFont typeface="+mj-lt"/>
              <a:buAutoNum type="arabicPeriod"/>
            </a:pPr>
            <a:r>
              <a:rPr lang="en-US" dirty="0" smtClean="0"/>
              <a:t>Run basic NLP data cleaning steps</a:t>
            </a:r>
          </a:p>
          <a:p>
            <a:pPr marL="902970" lvl="1" indent="-514350">
              <a:buFont typeface="+mj-lt"/>
              <a:buAutoNum type="arabicPeriod"/>
            </a:pPr>
            <a:r>
              <a:rPr lang="en-US" dirty="0" smtClean="0"/>
              <a:t>Create covariates the help us break the document up into the sections we want</a:t>
            </a:r>
          </a:p>
          <a:p>
            <a:pPr marL="902970" lvl="1" indent="-514350">
              <a:buFont typeface="+mj-lt"/>
              <a:buAutoNum type="arabicPeriod"/>
            </a:pPr>
            <a:r>
              <a:rPr lang="en-US" dirty="0" smtClean="0"/>
              <a:t>Generate report </a:t>
            </a:r>
          </a:p>
          <a:p>
            <a:pPr marL="902970" lvl="1" indent="-514350">
              <a:buFont typeface="+mj-lt"/>
              <a:buAutoNum type="arabicPeriod"/>
            </a:pPr>
            <a:r>
              <a:rPr lang="en-US" dirty="0" smtClean="0"/>
              <a:t>Use logistic regression to see if Python can break up NEW documents into sections we want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38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Importing the document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sz="half" idx="1"/>
          </p:nvPr>
        </p:nvSpPr>
        <p:spPr>
          <a:xfrm>
            <a:off x="457200" y="971550"/>
            <a:ext cx="4038600" cy="35051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Unfortunately, computers </a:t>
            </a:r>
            <a:r>
              <a:rPr lang="en-US" dirty="0" smtClean="0"/>
              <a:t>like things to look like spreadsheets, but documents do not.</a:t>
            </a:r>
          </a:p>
          <a:p>
            <a:r>
              <a:rPr lang="en-US" dirty="0" smtClean="0"/>
              <a:t>Python-</a:t>
            </a:r>
            <a:r>
              <a:rPr lang="en-US" dirty="0" err="1" smtClean="0"/>
              <a:t>docx</a:t>
            </a:r>
            <a:r>
              <a:rPr lang="en-US" dirty="0" smtClean="0"/>
              <a:t> scans the document for lines of text, breaking it down into “paragraphs” and “runs”</a:t>
            </a:r>
          </a:p>
          <a:p>
            <a:pPr marL="0" indent="0">
              <a:buNone/>
            </a:pPr>
            <a:r>
              <a:rPr lang="en-US" dirty="0" smtClean="0"/>
              <a:t>End up with a </a:t>
            </a:r>
            <a:r>
              <a:rPr lang="en-US" i="1" dirty="0" err="1" smtClean="0"/>
              <a:t>dataframe</a:t>
            </a:r>
            <a:r>
              <a:rPr lang="en-US" dirty="0" smtClean="0"/>
              <a:t> where each record is a line break (paragraph).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31583"/>
            <a:ext cx="4038600" cy="30740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92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Cleaning the Snippets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Convert all characters to lower case</a:t>
            </a:r>
          </a:p>
          <a:p>
            <a:r>
              <a:rPr lang="en-US" dirty="0"/>
              <a:t>Remove stop words</a:t>
            </a:r>
          </a:p>
          <a:p>
            <a:r>
              <a:rPr lang="en-US" dirty="0"/>
              <a:t>Remove punctuation, numbers, and all other symbols that are</a:t>
            </a:r>
          </a:p>
          <a:p>
            <a:r>
              <a:rPr lang="en-US" dirty="0"/>
              <a:t>not letters of the alphabet</a:t>
            </a:r>
          </a:p>
          <a:p>
            <a:r>
              <a:rPr lang="en-US" dirty="0"/>
              <a:t>Stem </a:t>
            </a:r>
            <a:r>
              <a:rPr lang="en-US" dirty="0" smtClean="0"/>
              <a:t>words</a:t>
            </a:r>
          </a:p>
          <a:p>
            <a:pPr marL="0" indent="0">
              <a:buNone/>
            </a:pPr>
            <a:r>
              <a:rPr lang="en-US" dirty="0"/>
              <a:t>E</a:t>
            </a:r>
            <a:r>
              <a:rPr lang="en-US" dirty="0" smtClean="0"/>
              <a:t>nd up with a </a:t>
            </a:r>
            <a:r>
              <a:rPr lang="en-US" i="1" dirty="0" smtClean="0"/>
              <a:t>list</a:t>
            </a:r>
            <a:r>
              <a:rPr lang="en-US" dirty="0" smtClean="0"/>
              <a:t>, with the cleaned/stemmed text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06" y="971550"/>
            <a:ext cx="2898187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89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Making a Word Cloud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42001"/>
            <a:ext cx="4038600" cy="20531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6401"/>
            <a:ext cx="4038600" cy="2004373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260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 for patterns in the data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42" y="971550"/>
            <a:ext cx="4822515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220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 for patterns in the data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42" y="971550"/>
            <a:ext cx="4822515" cy="3394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Quang D. Truong,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COMPANY CONFIDENTIAL ©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0" y="1243925"/>
            <a:ext cx="1371600" cy="2667000"/>
          </a:xfrm>
          <a:prstGeom prst="rect">
            <a:avLst/>
          </a:prstGeom>
          <a:solidFill>
            <a:schemeClr val="accent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191000" y="1347977"/>
            <a:ext cx="762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Main Body</a:t>
            </a:r>
            <a:endParaRPr lang="en-US" sz="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19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8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Abt Theme Colors">
      <a:dk1>
        <a:sysClr val="windowText" lastClr="000000"/>
      </a:dk1>
      <a:lt1>
        <a:sysClr val="window" lastClr="FFFFFF"/>
      </a:lt1>
      <a:dk2>
        <a:srgbClr val="DA291C"/>
      </a:dk2>
      <a:lt2>
        <a:srgbClr val="898D8D"/>
      </a:lt2>
      <a:accent1>
        <a:srgbClr val="48A9C5"/>
      </a:accent1>
      <a:accent2>
        <a:srgbClr val="E87722"/>
      </a:accent2>
      <a:accent3>
        <a:srgbClr val="7566A0"/>
      </a:accent3>
      <a:accent4>
        <a:srgbClr val="789D4A"/>
      </a:accent4>
      <a:accent5>
        <a:srgbClr val="E7E8E8"/>
      </a:accent5>
      <a:accent6>
        <a:srgbClr val="B7C9D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9 Ratio Abt Internal PPT Template.potx" id="{824E9919-CD61-496A-860F-3114DEE3CD6D}" vid="{23DD529C-AECB-42B9-9488-512D0F610262}"/>
    </a:ext>
  </a:extLst>
</a:theme>
</file>

<file path=ppt/theme/theme2.xml><?xml version="1.0" encoding="utf-8"?>
<a:theme xmlns:a="http://schemas.openxmlformats.org/drawingml/2006/main" name="Separator Slide">
  <a:themeElements>
    <a:clrScheme name="AbtColors">
      <a:dk1>
        <a:sysClr val="windowText" lastClr="000000"/>
      </a:dk1>
      <a:lt1>
        <a:sysClr val="window" lastClr="FFFFFF"/>
      </a:lt1>
      <a:dk2>
        <a:srgbClr val="898D8D"/>
      </a:dk2>
      <a:lt2>
        <a:srgbClr val="D0D3D4"/>
      </a:lt2>
      <a:accent1>
        <a:srgbClr val="DA291C"/>
      </a:accent1>
      <a:accent2>
        <a:srgbClr val="898D8D"/>
      </a:accent2>
      <a:accent3>
        <a:srgbClr val="789D4A"/>
      </a:accent3>
      <a:accent4>
        <a:srgbClr val="7566A0"/>
      </a:accent4>
      <a:accent5>
        <a:srgbClr val="48A9C5"/>
      </a:accent5>
      <a:accent6>
        <a:srgbClr val="E87722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6-9 Ratio Abt Internal PPT Template.potx" id="{824E9919-CD61-496A-860F-3114DEE3CD6D}" vid="{AA1E745A-78DF-490B-8824-54EB98F4ADA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 Ratio Abt Internal PPT Template</Template>
  <TotalTime>195</TotalTime>
  <Words>1071</Words>
  <Application>Microsoft Office PowerPoint</Application>
  <PresentationFormat>On-screen Show (16:9)</PresentationFormat>
  <Paragraphs>172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Office Theme</vt:lpstr>
      <vt:lpstr>Separator Slide</vt:lpstr>
      <vt:lpstr>Using Data Science techniques to Automate Report Generation</vt:lpstr>
      <vt:lpstr>Problem:</vt:lpstr>
      <vt:lpstr>Solutions:</vt:lpstr>
      <vt:lpstr>General Overview</vt:lpstr>
      <vt:lpstr>Importing the document</vt:lpstr>
      <vt:lpstr>Cleaning the Snippets</vt:lpstr>
      <vt:lpstr>Making a Word Cloud</vt:lpstr>
      <vt:lpstr>Look for patterns in the data</vt:lpstr>
      <vt:lpstr>Look for patterns in the data</vt:lpstr>
      <vt:lpstr>Look for patterns in the data</vt:lpstr>
      <vt:lpstr>Look for patterns in the data</vt:lpstr>
      <vt:lpstr>Look for patterns in the data</vt:lpstr>
      <vt:lpstr>Make other covariates</vt:lpstr>
      <vt:lpstr>Create output table</vt:lpstr>
      <vt:lpstr>Generate example document</vt:lpstr>
      <vt:lpstr>Applying Predictive Analytics</vt:lpstr>
      <vt:lpstr>Logistic regression</vt:lpstr>
      <vt:lpstr>Logistic regression:</vt:lpstr>
      <vt:lpstr>Logistic regression: results</vt:lpstr>
      <vt:lpstr>Logistic regression:</vt:lpstr>
      <vt:lpstr>Logistic regression: results</vt:lpstr>
      <vt:lpstr>Next steps:</vt:lpstr>
      <vt:lpstr>Big Takeaways</vt:lpstr>
      <vt:lpstr>Contact Quang D. Truong Sr. Analyst, IDD Quang_Truong@abtassoc.com https://www.linkedin.com/in/qdtruong/</vt:lpstr>
    </vt:vector>
  </TitlesOfParts>
  <Company>Abt Associates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</dc:title>
  <dc:creator>Quang Truong</dc:creator>
  <cp:lastModifiedBy>Quang Truong</cp:lastModifiedBy>
  <cp:revision>44</cp:revision>
  <dcterms:created xsi:type="dcterms:W3CDTF">2019-11-19T18:37:16Z</dcterms:created>
  <dcterms:modified xsi:type="dcterms:W3CDTF">2020-02-12T04:37:53Z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52DAB92A-0D4B-4D4D-BC32-6418794201C1</vt:lpwstr>
  </property>
  <property fmtid="{D5CDD505-2E9C-101B-9397-08002B2CF9AE}" pid="3" name="ArticulatePath">
    <vt:lpwstr>16-9 Ratio Abt Internal PPT Template</vt:lpwstr>
  </property>
</Properties>
</file>